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0" r:id="rId1"/>
  </p:sldMasterIdLst>
  <p:notesMasterIdLst>
    <p:notesMasterId r:id="rId20"/>
  </p:notesMasterIdLst>
  <p:handoutMasterIdLst>
    <p:handoutMasterId r:id="rId21"/>
  </p:handoutMasterIdLst>
  <p:sldIdLst>
    <p:sldId id="594" r:id="rId2"/>
    <p:sldId id="659" r:id="rId3"/>
    <p:sldId id="649" r:id="rId4"/>
    <p:sldId id="650" r:id="rId5"/>
    <p:sldId id="641" r:id="rId6"/>
    <p:sldId id="642" r:id="rId7"/>
    <p:sldId id="643" r:id="rId8"/>
    <p:sldId id="644" r:id="rId9"/>
    <p:sldId id="660" r:id="rId10"/>
    <p:sldId id="645" r:id="rId11"/>
    <p:sldId id="646" r:id="rId12"/>
    <p:sldId id="647" r:id="rId13"/>
    <p:sldId id="655" r:id="rId14"/>
    <p:sldId id="662" r:id="rId15"/>
    <p:sldId id="665" r:id="rId16"/>
    <p:sldId id="666" r:id="rId17"/>
    <p:sldId id="667" r:id="rId18"/>
    <p:sldId id="638" r:id="rId19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5613" indent="1588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2813" indent="1588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0013" indent="1588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7213" indent="1588" algn="l" rtl="0" fontAlgn="base">
      <a:spcBef>
        <a:spcPct val="0"/>
      </a:spcBef>
      <a:spcAft>
        <a:spcPct val="0"/>
      </a:spcAft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3200" b="1" i="1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E3FFFF"/>
    <a:srgbClr val="EFFBFD"/>
    <a:srgbClr val="FF3300"/>
    <a:srgbClr val="CCECFF"/>
    <a:srgbClr val="CC9900"/>
    <a:srgbClr val="CC66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34" autoAdjust="0"/>
    <p:restoredTop sz="94660"/>
  </p:normalViewPr>
  <p:slideViewPr>
    <p:cSldViewPr>
      <p:cViewPr varScale="1">
        <p:scale>
          <a:sx n="70" d="100"/>
          <a:sy n="70" d="100"/>
        </p:scale>
        <p:origin x="-11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C7A15E8-8457-48ED-8E09-97B7092A3ED9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A5FB7D7-D5AE-4738-AFFC-3852377FB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472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5D0D349-C9E1-47E3-A498-D62763221CB8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C7593B7-FD0D-4AF9-B1B6-53166328DB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507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65B0AC4F-F45A-47A5-B194-6C8A723A0D17}" type="slidenum">
              <a:rPr lang="ru-RU" altLang="ru-RU" sz="1200" smtClean="0"/>
              <a:pPr eaLnBrk="1" hangingPunct="1"/>
              <a:t>5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71A41A7-D355-4559-8146-8D0CFC60C775}" type="slidenum">
              <a:rPr lang="ru-RU" altLang="ru-RU" sz="1200" smtClean="0"/>
              <a:pPr eaLnBrk="1" hangingPunct="1"/>
              <a:t>17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41F59052-F15D-47D9-BC0A-BFC37F70366A}" type="slidenum">
              <a:rPr lang="ru-RU" altLang="ru-RU" sz="1200" smtClean="0"/>
              <a:pPr eaLnBrk="1" hangingPunct="1"/>
              <a:t>18</a:t>
            </a:fld>
            <a:endParaRPr lang="ru-RU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prstClr val="black"/>
                </a:solidFill>
                <a:latin typeface="Lucida Sans Unicode"/>
                <a:cs typeface="+mn-cs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2147483646 h 528"/>
                <a:gd name="T6" fmla="*/ 2147483646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i="0">
                <a:solidFill>
                  <a:prstClr val="white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14FA4CC-D4B8-4E48-B769-82711365AE81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>
                <a:solidFill>
                  <a:srgbClr val="2DA2BF">
                    <a:tint val="20000"/>
                  </a:srgb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2644B58-77EC-4698-A3EB-300DF6FF9C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5936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DE0788A5-306F-423A-8184-39B299C8F94B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AB9F1580-73BE-4F8D-94E8-352430E0D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6126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D9593F23-17B0-46B7-A499-1493C036BA0C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FF0B0800-982C-48FB-8795-E392F0E0E2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3747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BC096674-FB66-449D-A3A9-A2646F6FA5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889774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FC6E8E90-973A-4A83-B3E9-D4DC5E01E72F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3C606BC4-2238-4BF3-B368-A8EA5157C6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7895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fld id="{929EE039-8417-4E0D-8E0C-23068E2012F1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1D3DBA77-A310-44AA-8225-3CC4CC167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8815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7ABAF3BA-7F6A-427E-BB0C-7670D4F4722B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072B7621-0E8B-43EE-9AE0-5093419E91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638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fld id="{D8913F8C-0946-46E5-BF83-4FC2DFD88D2D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CD5DB340-6835-44C8-AC7D-5C6E11E7E3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829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83449ED8-1CFC-440C-B6E8-D296F56F4228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CBD739FF-68F8-42B2-8B01-42DA4E906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2923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fld id="{8C80F9E5-B8EC-45B5-97B2-31AD3558A1CC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C4C3BA51-F907-4B3C-BDED-0D60C1811E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52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fld id="{A391C69C-D27E-4239-AE1C-D774405216EB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B894B82B-C1D1-43E3-90F6-AFD3233105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8519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black"/>
              </a:solidFill>
              <a:latin typeface="Lucida Sans Unicode"/>
              <a:cs typeface="+mn-cs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6 w 5760"/>
              <a:gd name="T3" fmla="*/ 0 h 528"/>
              <a:gd name="T4" fmla="*/ 2147483646 w 5760"/>
              <a:gd name="T5" fmla="*/ 2147483646 h 528"/>
              <a:gd name="T6" fmla="*/ 2147483646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0" hangingPunct="0"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 i="1">
                <a:solidFill>
                  <a:prstClr val="black"/>
                </a:solidFill>
              </a:defRPr>
            </a:lvl1pPr>
            <a:extLst/>
          </a:lstStyle>
          <a:p>
            <a:pPr>
              <a:defRPr/>
            </a:pPr>
            <a:fld id="{FF71630B-1DD4-4C36-B89E-51BCE7B1317E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1" i="1">
                <a:solidFill>
                  <a:prstClr val="black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i="1"/>
            </a:lvl1pPr>
          </a:lstStyle>
          <a:p>
            <a:pPr>
              <a:defRPr/>
            </a:pPr>
            <a:fld id="{18E8F001-A8A7-4AD9-901C-4C6A36BC36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777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black"/>
              </a:solidFill>
              <a:latin typeface="Lucida Sans Unicode"/>
              <a:cs typeface="+mn-cs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2147483646 w 5760"/>
              <a:gd name="T3" fmla="*/ 0 h 528"/>
              <a:gd name="T4" fmla="*/ 2147483646 w 5760"/>
              <a:gd name="T5" fmla="*/ 2147483646 h 528"/>
              <a:gd name="T6" fmla="*/ 2147483646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0" hangingPunct="0">
              <a:defRPr/>
            </a:pPr>
            <a:endParaRPr lang="ru-RU">
              <a:latin typeface="Arial" charset="0"/>
              <a:cs typeface="Arial" charset="0"/>
            </a:endParaRPr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 i="0">
              <a:solidFill>
                <a:prstClr val="white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7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i="0">
                <a:solidFill>
                  <a:prstClr val="black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09173D62-C902-4587-9C8F-2351CA736FB6}" type="datetimeFigureOut">
              <a:rPr lang="ru-RU"/>
              <a:pPr>
                <a:defRPr/>
              </a:pPr>
              <a:t>22.03.2015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i="0">
                <a:solidFill>
                  <a:prstClr val="black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b="0" i="0">
                <a:solidFill>
                  <a:srgbClr val="000000"/>
                </a:solidFill>
                <a:latin typeface="Lucida Sans Unicode" pitchFamily="34" charset="0"/>
                <a:cs typeface="Arial" charset="0"/>
              </a:defRPr>
            </a:lvl1pPr>
          </a:lstStyle>
          <a:p>
            <a:pPr>
              <a:defRPr/>
            </a:pPr>
            <a:fld id="{6B2F4A1E-F802-4169-BAE7-AA9ABFC7A5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601" r:id="rId1"/>
    <p:sldLayoutId id="2147486602" r:id="rId2"/>
    <p:sldLayoutId id="2147486603" r:id="rId3"/>
    <p:sldLayoutId id="2147486604" r:id="rId4"/>
    <p:sldLayoutId id="2147486605" r:id="rId5"/>
    <p:sldLayoutId id="2147486606" r:id="rId6"/>
    <p:sldLayoutId id="2147486607" r:id="rId7"/>
    <p:sldLayoutId id="2147486608" r:id="rId8"/>
    <p:sldLayoutId id="2147486609" r:id="rId9"/>
    <p:sldLayoutId id="2147486610" r:id="rId10"/>
    <p:sldLayoutId id="2147486611" r:id="rId11"/>
    <p:sldLayoutId id="214748661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00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1" y="260648"/>
            <a:ext cx="3552393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3857625" y="404813"/>
            <a:ext cx="5072063" cy="25193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Муниципальное автономное общеобразовательное учреждение – средняя общеобразовательная школа №1 имени  В.И. Фадеева </a:t>
            </a:r>
            <a:b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ст. Калининской</a:t>
            </a:r>
            <a: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sz="2000" smtClean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179388" y="3141663"/>
            <a:ext cx="8715375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200" i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>БАЗОВАЯ ШКОЛА</a:t>
            </a:r>
            <a:br>
              <a:rPr lang="ru-RU" altLang="ru-RU" sz="2200" i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</a:br>
            <a:r>
              <a:rPr lang="ru-RU" altLang="ru-RU" sz="2200" i="0">
                <a:solidFill>
                  <a:srgbClr val="C00000"/>
                </a:solidFill>
                <a:latin typeface="Cambria" pitchFamily="18" charset="0"/>
                <a:cs typeface="Times New Roman" pitchFamily="18" charset="0"/>
              </a:rPr>
              <a:t>МУНИЦИПАЛЬНЫЙ ЦЕНТР ДИСТАНЦИОННОГО ОБРАЗОВАНИЯ </a:t>
            </a:r>
          </a:p>
          <a:p>
            <a:pPr algn="ctr" eaLnBrk="1" hangingPunct="1"/>
            <a:endParaRPr lang="ru-RU" altLang="ru-RU" sz="2600" i="0">
              <a:solidFill>
                <a:srgbClr val="0000CC"/>
              </a:solidFill>
              <a:latin typeface="Cambria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600" i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Проект</a:t>
            </a:r>
          </a:p>
          <a:p>
            <a:pPr algn="ctr" eaLnBrk="1" hangingPunct="1"/>
            <a:r>
              <a:rPr lang="ru-RU" altLang="ru-RU" sz="2600" i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«Организация сетевого взаимодействия </a:t>
            </a:r>
          </a:p>
          <a:p>
            <a:pPr algn="ctr" eaLnBrk="1" hangingPunct="1"/>
            <a:r>
              <a:rPr lang="ru-RU" altLang="ru-RU" sz="2600" i="0">
                <a:solidFill>
                  <a:srgbClr val="002060"/>
                </a:solidFill>
                <a:latin typeface="Cambria" pitchFamily="18" charset="0"/>
                <a:cs typeface="Times New Roman" pitchFamily="18" charset="0"/>
              </a:rPr>
              <a:t>всех участников образовательного процесса» </a:t>
            </a:r>
          </a:p>
          <a:p>
            <a:pPr algn="ctr" eaLnBrk="1" hangingPunct="1"/>
            <a:endParaRPr lang="ru-RU" altLang="ru-RU" sz="2400">
              <a:solidFill>
                <a:srgbClr val="002060"/>
              </a:solidFill>
            </a:endParaRPr>
          </a:p>
          <a:p>
            <a:pPr algn="ctr" eaLnBrk="1" hangingPunct="1"/>
            <a:endParaRPr lang="ru-RU" altLang="ru-RU"/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5076825" y="5688013"/>
            <a:ext cx="3743325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1400" i="0" u="sng">
                <a:latin typeface="Cambria" pitchFamily="18" charset="0"/>
              </a:rPr>
              <a:t>Авторы проекта:</a:t>
            </a:r>
          </a:p>
          <a:p>
            <a:pPr eaLnBrk="1" hangingPunct="1"/>
            <a:r>
              <a:rPr lang="ru-RU" altLang="ru-RU" sz="1400" i="0">
                <a:latin typeface="Cambria" pitchFamily="18" charset="0"/>
              </a:rPr>
              <a:t>Шаплинкина Т.Х. – директор ОУ</a:t>
            </a:r>
          </a:p>
          <a:p>
            <a:pPr eaLnBrk="1" hangingPunct="1"/>
            <a:r>
              <a:rPr lang="ru-RU" altLang="ru-RU" sz="1400" i="0">
                <a:latin typeface="Cambria" pitchFamily="18" charset="0"/>
              </a:rPr>
              <a:t>Петрик Е.В. – зам. директора по УМР</a:t>
            </a:r>
          </a:p>
          <a:p>
            <a:pPr eaLnBrk="1" hangingPunct="1"/>
            <a:r>
              <a:rPr lang="ru-RU" altLang="ru-RU" sz="1400" i="0">
                <a:latin typeface="Cambria" pitchFamily="18" charset="0"/>
              </a:rPr>
              <a:t>Назаренко С.В. – зам. директора по УВР,</a:t>
            </a:r>
          </a:p>
          <a:p>
            <a:pPr eaLnBrk="1" hangingPunct="1"/>
            <a:r>
              <a:rPr lang="ru-RU" altLang="ru-RU" sz="1400" i="0">
                <a:latin typeface="Cambria" pitchFamily="18" charset="0"/>
              </a:rPr>
              <a:t> руководитель МЦДО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3635375" y="333375"/>
            <a:ext cx="17256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i="0">
                <a:latin typeface="Cambria" pitchFamily="18" charset="0"/>
              </a:rPr>
              <a:t>Сайт ОУ</a:t>
            </a:r>
          </a:p>
        </p:txBody>
      </p:sp>
      <p:pic>
        <p:nvPicPr>
          <p:cNvPr id="235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9491"/>
          <a:stretch>
            <a:fillRect/>
          </a:stretch>
        </p:blipFill>
        <p:spPr bwMode="auto">
          <a:xfrm>
            <a:off x="0" y="1047750"/>
            <a:ext cx="9144000" cy="50688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3203575" y="0"/>
            <a:ext cx="2497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i="0">
                <a:latin typeface="Cambria" pitchFamily="18" charset="0"/>
              </a:rPr>
              <a:t>Сайт МЦДО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3" r="8716"/>
          <a:stretch>
            <a:fillRect/>
          </a:stretch>
        </p:blipFill>
        <p:spPr bwMode="auto">
          <a:xfrm>
            <a:off x="250825" y="620713"/>
            <a:ext cx="8675688" cy="58816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8" r="8966"/>
          <a:stretch>
            <a:fillRect/>
          </a:stretch>
        </p:blipFill>
        <p:spPr bwMode="auto">
          <a:xfrm>
            <a:off x="323850" y="836613"/>
            <a:ext cx="8532813" cy="564832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484438" y="188913"/>
            <a:ext cx="36655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i="0">
                <a:latin typeface="Cambria" pitchFamily="18" charset="0"/>
              </a:rPr>
              <a:t>Сайт библиотеки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692150"/>
            <a:ext cx="9170988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5" r="8595"/>
          <a:stretch>
            <a:fillRect/>
          </a:stretch>
        </p:blipFill>
        <p:spPr bwMode="auto">
          <a:xfrm>
            <a:off x="0" y="476250"/>
            <a:ext cx="9115425" cy="603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9" r="6750"/>
          <a:stretch>
            <a:fillRect/>
          </a:stretch>
        </p:blipFill>
        <p:spPr bwMode="auto">
          <a:xfrm>
            <a:off x="0" y="476250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352928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Прошли курсовую переподготовку в ККИДППО 26 педагогов</a:t>
            </a:r>
            <a:b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</a:br>
            <a:endParaRPr lang="ru-RU" sz="3200" dirty="0">
              <a:solidFill>
                <a:srgbClr val="002060"/>
              </a:solidFill>
              <a:latin typeface="Cambria" pitchFamily="18" charset="0"/>
            </a:endParaRP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323850" y="1484313"/>
            <a:ext cx="85693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altLang="ru-RU" sz="2400" i="0">
                <a:latin typeface="Cambria" pitchFamily="18" charset="0"/>
              </a:rPr>
              <a:t>«Дистанционные образовательные технологии: методики и способы их использования в условиях организации учебного процесса в общеобразовательных учреждениях»</a:t>
            </a:r>
          </a:p>
          <a:p>
            <a:endParaRPr lang="ru-RU" altLang="ru-RU" sz="2400" i="0">
              <a:latin typeface="Cambria" pitchFamily="18" charset="0"/>
            </a:endParaRPr>
          </a:p>
        </p:txBody>
      </p:sp>
      <p:pic>
        <p:nvPicPr>
          <p:cNvPr id="27652" name="Рисунок 4" descr="logo (1)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963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Прямоугольник 5"/>
          <p:cNvSpPr>
            <a:spLocks noChangeArrowheads="1"/>
          </p:cNvSpPr>
          <p:nvPr/>
        </p:nvSpPr>
        <p:spPr bwMode="auto">
          <a:xfrm>
            <a:off x="468313" y="3068638"/>
            <a:ext cx="83518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i="0">
                <a:solidFill>
                  <a:srgbClr val="002060"/>
                </a:solidFill>
                <a:latin typeface="Cambria" pitchFamily="18" charset="0"/>
              </a:rPr>
              <a:t>Информационные технологии</a:t>
            </a:r>
            <a:br>
              <a:rPr lang="ru-RU" altLang="ru-RU" i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altLang="ru-RU" i="0">
                <a:solidFill>
                  <a:srgbClr val="002060"/>
                </a:solidFill>
                <a:latin typeface="Cambria" pitchFamily="18" charset="0"/>
              </a:rPr>
              <a:t>в управленческой деятельности</a:t>
            </a:r>
            <a:endParaRPr lang="ru-RU" altLang="ru-RU" i="0"/>
          </a:p>
        </p:txBody>
      </p:sp>
      <p:sp>
        <p:nvSpPr>
          <p:cNvPr id="27654" name="Прямоугольник 6"/>
          <p:cNvSpPr>
            <a:spLocks noChangeArrowheads="1"/>
          </p:cNvSpPr>
          <p:nvPr/>
        </p:nvSpPr>
        <p:spPr bwMode="auto">
          <a:xfrm>
            <a:off x="323850" y="4292600"/>
            <a:ext cx="84963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ru-RU" altLang="ru-RU" sz="2400" i="0">
                <a:latin typeface="Cambria" pitchFamily="18" charset="0"/>
              </a:rPr>
              <a:t>Документация учебно-воспитательного процесса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i="0">
                <a:latin typeface="Cambria" pitchFamily="18" charset="0"/>
              </a:rPr>
              <a:t>Делопроизводство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i="0">
                <a:latin typeface="Cambria" pitchFamily="18" charset="0"/>
              </a:rPr>
              <a:t>Электронная почта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i="0">
                <a:latin typeface="Cambria" pitchFamily="18" charset="0"/>
              </a:rPr>
              <a:t>Электронные дневники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8642350" cy="1082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tabLst>
                <a:tab pos="787400" algn="l"/>
              </a:tabLst>
              <a:defRPr/>
            </a:pPr>
            <a:r>
              <a:rPr lang="ru-RU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1 этап. Подготовительно-информационный этап.</a:t>
            </a:r>
          </a:p>
          <a:p>
            <a:pPr algn="ctr">
              <a:lnSpc>
                <a:spcPct val="115000"/>
              </a:lnSpc>
              <a:tabLst>
                <a:tab pos="787400" algn="l"/>
              </a:tabLst>
              <a:defRPr/>
            </a:pPr>
            <a:r>
              <a:rPr lang="ru-RU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Август 2014 г. – февраль 20</a:t>
            </a:r>
            <a:r>
              <a:rPr lang="en-US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5 г.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557338"/>
          <a:ext cx="8640763" cy="4627562"/>
        </p:xfrm>
        <a:graphic>
          <a:graphicData uri="http://schemas.openxmlformats.org/drawingml/2006/table">
            <a:tbl>
              <a:tblPr/>
              <a:tblGrid>
                <a:gridCol w="8640763"/>
              </a:tblGrid>
              <a:tr h="4206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Основные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направления работы</a:t>
                      </a: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1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1.Анализ информационного пространства школы, определение проблем, постановка целей организации педагогического процесса, создание инициативной группы для разработки проекта.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2.Разработка организационного механизма реализации эксперимента в школе.</a:t>
                      </a:r>
                      <a:endParaRPr lang="ru-RU" sz="2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3.Разработка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нормативно-правовых и управленческих документов.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4.Проведение социологических опросов и диагностики исследований на начальном этапе.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5.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Подбор и изучение учебно-методической литературы по эксперименту. Использование </a:t>
                      </a: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интернет-ресурсов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Изучение интерактивных форм проведения уроков и разработка методических рекомендаций.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7.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Введение системы электронного документооборота.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933" marR="279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250825" y="260350"/>
            <a:ext cx="8642350" cy="15795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7400" algn="l"/>
              </a:tabLs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ru-RU" altLang="ru-RU" sz="2800" i="0">
                <a:solidFill>
                  <a:srgbClr val="FFFFFF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2 этап. Практический этап.</a:t>
            </a:r>
          </a:p>
          <a:p>
            <a:pPr algn="ctr" eaLnBrk="1" hangingPunct="1">
              <a:lnSpc>
                <a:spcPct val="115000"/>
              </a:lnSpc>
            </a:pPr>
            <a:r>
              <a:rPr lang="ru-RU" altLang="ru-RU" sz="2800" i="0">
                <a:solidFill>
                  <a:srgbClr val="FFFFFF"/>
                </a:solidFill>
                <a:latin typeface="Cambria" pitchFamily="18" charset="0"/>
                <a:ea typeface="Calibri" pitchFamily="34" charset="0"/>
              </a:rPr>
              <a:t>Март 2015 г. – февраль 2018 г.</a:t>
            </a:r>
          </a:p>
          <a:p>
            <a:pPr algn="ctr" eaLnBrk="1" hangingPunct="1">
              <a:lnSpc>
                <a:spcPct val="115000"/>
              </a:lnSpc>
            </a:pPr>
            <a:endParaRPr lang="ru-RU" altLang="ru-RU" sz="2800" i="0">
              <a:solidFill>
                <a:srgbClr val="FFFFFF"/>
              </a:solidFill>
              <a:latin typeface="Cambria" pitchFamily="18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0825" y="1397000"/>
          <a:ext cx="8640763" cy="5057775"/>
        </p:xfrm>
        <a:graphic>
          <a:graphicData uri="http://schemas.openxmlformats.org/drawingml/2006/table">
            <a:tbl>
              <a:tblPr/>
              <a:tblGrid>
                <a:gridCol w="8640763"/>
              </a:tblGrid>
              <a:tr h="4206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Основные направления работы</a:t>
                      </a: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1. Создание </a:t>
                      </a:r>
                      <a:r>
                        <a:rPr lang="ru-RU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медиатеки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, как информационно-технологического центра школы и накопление коллекции электронных и цифровых образовательных ресурсов.</a:t>
                      </a:r>
                      <a:endParaRPr lang="ru-RU" sz="2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7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2.Создание методического банка данных по дистанционному обучению.</a:t>
                      </a:r>
                      <a:endParaRPr lang="ru-RU" sz="2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7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3.Внедрение дистанционных курсов по учебным предметам.</a:t>
                      </a:r>
                      <a:endParaRPr lang="ru-RU" sz="2000" dirty="0" smtClean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4.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Совершенствование сайта школы и использование его в качестве одного из методических инструментов школы.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5.Использование </a:t>
                      </a:r>
                      <a:r>
                        <a:rPr lang="ru-RU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интернет-ресурсов</a:t>
                      </a:r>
                      <a:r>
                        <a:rPr lang="ru-RU" sz="2000" baseline="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на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уроках и во внеурочной деятельности.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6.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Внедрение в учебный процесс непрерывного курса информатики и ИКТ с 3 по 11 класс.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7.Прохождение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учителями-предметниками курсов по </a:t>
                      </a:r>
                      <a:r>
                        <a:rPr lang="ru-RU" sz="2000" dirty="0" err="1">
                          <a:latin typeface="Times New Roman"/>
                          <a:ea typeface="Calibri"/>
                          <a:cs typeface="Times New Roman"/>
                        </a:rPr>
                        <a:t>ИКТ-компетенции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8.Проведение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семинаров, мастер-классов по обмену опытом педагогов.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9.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Отслеживание результатов экспериментальной работы.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2. Обеспечение 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необходимого </a:t>
                      </a: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для работы компьютерного оборудования.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1844" marR="218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755650" y="333375"/>
            <a:ext cx="7848600" cy="10826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lnSpc>
                <a:spcPct val="115000"/>
              </a:lnSpc>
              <a:tabLst>
                <a:tab pos="787400" algn="l"/>
              </a:tabLst>
              <a:defRPr/>
            </a:pPr>
            <a:r>
              <a:rPr lang="ru-RU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3 этап. Обобщающий  этап.</a:t>
            </a:r>
          </a:p>
          <a:p>
            <a:pPr algn="ctr">
              <a:lnSpc>
                <a:spcPct val="115000"/>
              </a:lnSpc>
              <a:tabLst>
                <a:tab pos="787400" algn="l"/>
              </a:tabLst>
              <a:defRPr/>
            </a:pPr>
            <a:r>
              <a:rPr lang="ru-RU" sz="2800" i="0" dirty="0">
                <a:latin typeface="Cambria" pitchFamily="18" charset="0"/>
                <a:ea typeface="Calibri" pitchFamily="34" charset="0"/>
                <a:cs typeface="Times New Roman" pitchFamily="18" charset="0"/>
              </a:rPr>
              <a:t>март 2018 г. – август  2019 г.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27088" y="1700213"/>
          <a:ext cx="7777162" cy="1822450"/>
        </p:xfrm>
        <a:graphic>
          <a:graphicData uri="http://schemas.openxmlformats.org/drawingml/2006/table">
            <a:tbl>
              <a:tblPr/>
              <a:tblGrid>
                <a:gridCol w="7777162"/>
              </a:tblGrid>
              <a:tr h="4205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Основные направления работы</a:t>
                      </a: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1. Анализ и корректировка деятельности по использованию ИКТ.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2. Оформление и описание результатов экспериментальной работы.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0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3. Проведение мастер-классов, семинаров различного уровня с целью распространения опыта.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5" name="Rectangle 17"/>
          <p:cNvSpPr>
            <a:spLocks noChangeArrowheads="1"/>
          </p:cNvSpPr>
          <p:nvPr/>
        </p:nvSpPr>
        <p:spPr bwMode="auto">
          <a:xfrm>
            <a:off x="827088" y="4532313"/>
            <a:ext cx="77771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altLang="ru-RU" sz="1800"/>
          </a:p>
          <a:p>
            <a:endParaRPr lang="ru-RU" altLang="ru-RU" sz="1800" b="0" i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800" b="0" i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6" name="Рисунок 3" descr="73e3e3e22850f1d5105b1e7ab938559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716338"/>
            <a:ext cx="2695575" cy="27368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052513"/>
            <a:ext cx="8569325" cy="4883150"/>
          </a:xfrm>
        </p:spPr>
        <p:txBody>
          <a:bodyPr rtlCol="0">
            <a:normAutofit fontScale="250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8800" b="1" dirty="0" smtClean="0">
                <a:latin typeface="Cambria" pitchFamily="18" charset="0"/>
              </a:rPr>
              <a:t>Создание единого информационно-образовательного  пространства школы позволит:</a:t>
            </a:r>
          </a:p>
          <a:p>
            <a:pPr marL="360000" algn="just" eaLnBrk="1" hangingPunct="1">
              <a:spcBef>
                <a:spcPts val="1800"/>
              </a:spcBef>
              <a:defRPr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повысить качество работы образовательной организации в результате создания электронной информационно – образовательной среды в организации, повышения уровня ИКТ – компетентности всех участников образовательного процесса;</a:t>
            </a:r>
          </a:p>
          <a:p>
            <a:pPr marL="360000" algn="just" eaLnBrk="1" hangingPunct="1">
              <a:spcBef>
                <a:spcPts val="1800"/>
              </a:spcBef>
              <a:defRPr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привлечь к сетевому взаимодействию всех участников образовательного процесса;</a:t>
            </a:r>
          </a:p>
          <a:p>
            <a:pPr marL="360000" algn="just" eaLnBrk="1" hangingPunct="1">
              <a:spcBef>
                <a:spcPts val="1800"/>
              </a:spcBef>
              <a:defRPr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организовать сетевое взаимодействие с другими образовательными организациями (обучение, проведение олимпиад , конкурсов в дистанционной форме); </a:t>
            </a:r>
          </a:p>
          <a:p>
            <a:pPr marL="360000" algn="just" eaLnBrk="1" hangingPunct="1">
              <a:spcBef>
                <a:spcPts val="1800"/>
              </a:spcBef>
              <a:defRPr/>
            </a:pPr>
            <a:r>
              <a:rPr lang="ru-RU" sz="8800" dirty="0" smtClean="0">
                <a:latin typeface="Cambria" pitchFamily="18" charset="0"/>
              </a:rPr>
              <a:t>повысить качество образования через активное внедрение информационных технологий.</a:t>
            </a:r>
            <a:endParaRPr lang="ru-RU" sz="8800" b="1" dirty="0" smtClean="0">
              <a:latin typeface="Cambr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endParaRPr lang="ru-RU" sz="8800" b="1" dirty="0" smtClean="0">
              <a:latin typeface="Cambr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endParaRPr lang="ru-RU" sz="3400" b="1" dirty="0" smtClean="0">
              <a:latin typeface="Cambr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r>
              <a:rPr lang="ru-RU" sz="6400" b="1" dirty="0" smtClean="0">
                <a:latin typeface="Cambria" pitchFamily="18" charset="0"/>
              </a:rPr>
              <a:t>Наш сайт</a:t>
            </a:r>
          </a:p>
          <a:p>
            <a:pPr algn="ctr">
              <a:buFont typeface="Wingdings 3" pitchFamily="18" charset="2"/>
              <a:buNone/>
              <a:defRPr/>
            </a:pPr>
            <a:r>
              <a:rPr lang="en-US" sz="6400" b="1" dirty="0" smtClean="0">
                <a:latin typeface="Cambria" pitchFamily="18" charset="0"/>
              </a:rPr>
              <a:t>www.bschool1.ru</a:t>
            </a:r>
            <a:endParaRPr lang="ru-RU" sz="6400" b="1" dirty="0" smtClean="0">
              <a:latin typeface="Cambria" pitchFamily="18" charset="0"/>
            </a:endParaRPr>
          </a:p>
          <a:p>
            <a:pPr algn="ctr">
              <a:buFont typeface="Wingdings 3" pitchFamily="18" charset="2"/>
              <a:buNone/>
              <a:defRPr/>
            </a:pPr>
            <a:endParaRPr lang="ru-RU" sz="3400" b="1" dirty="0" smtClean="0">
              <a:latin typeface="Cambria" pitchFamily="18" charset="0"/>
            </a:endParaRPr>
          </a:p>
          <a:p>
            <a:pPr eaLnBrk="1" hangingPunct="1">
              <a:defRPr/>
            </a:pPr>
            <a:endParaRPr lang="ru-RU" sz="3600" dirty="0" smtClean="0"/>
          </a:p>
          <a:p>
            <a:pPr eaLnBrk="1" fontAlgn="auto" hangingPunct="1">
              <a:spcAft>
                <a:spcPts val="0"/>
              </a:spcAft>
              <a:buClr>
                <a:schemeClr val="accent5"/>
              </a:buClr>
              <a:buFont typeface="Wingdings" pitchFamily="2" charset="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ctr">
              <a:defRPr/>
            </a:pPr>
            <a:r>
              <a:rPr lang="ru-RU" sz="3200" dirty="0" smtClean="0">
                <a:solidFill>
                  <a:srgbClr val="002060"/>
                </a:solidFill>
                <a:latin typeface="Cambria" pitchFamily="18" charset="0"/>
              </a:rPr>
              <a:t>Ожидаемые результаты проекта</a:t>
            </a:r>
            <a:endParaRPr lang="ru-RU" sz="3200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468313" y="3716338"/>
            <a:ext cx="8066087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ru-RU" altLang="ru-RU" sz="3000" i="0">
                <a:solidFill>
                  <a:srgbClr val="002060"/>
                </a:solidFill>
                <a:latin typeface="Cambria" pitchFamily="18" charset="0"/>
                <a:ea typeface="Segoe UI Symbol" pitchFamily="34" charset="0"/>
                <a:cs typeface="Times New Roman" pitchFamily="18" charset="0"/>
              </a:rPr>
              <a:t>Цель проекта: </a:t>
            </a:r>
          </a:p>
          <a:p>
            <a:pPr algn="just" eaLnBrk="1" hangingPunct="1">
              <a:lnSpc>
                <a:spcPct val="150000"/>
              </a:lnSpc>
            </a:pPr>
            <a:r>
              <a:rPr lang="ru-RU" altLang="ru-RU" sz="2000" i="0">
                <a:latin typeface="Cambria" pitchFamily="18" charset="0"/>
                <a:ea typeface="Segoe UI Symbol" pitchFamily="34" charset="0"/>
                <a:cs typeface="Times New Roman" pitchFamily="18" charset="0"/>
              </a:rPr>
              <a:t>Построение эффективной модели сетевого взаимодействия на основе современных технологий, обеспечивающих высокое качество образования и развитие ключевых компетенций обучающихся.</a:t>
            </a:r>
          </a:p>
        </p:txBody>
      </p:sp>
      <p:pic>
        <p:nvPicPr>
          <p:cNvPr id="4" name="Picture 8" descr="C:\j033691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60350"/>
            <a:ext cx="115411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1692275" y="765175"/>
            <a:ext cx="57594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000" i="0">
                <a:solidFill>
                  <a:srgbClr val="002060"/>
                </a:solidFill>
                <a:latin typeface="Cambria" pitchFamily="18" charset="0"/>
              </a:rPr>
              <a:t>Актуальность проекта</a:t>
            </a:r>
            <a:endParaRPr lang="ru-RU" altLang="ru-RU" sz="3000" i="0"/>
          </a:p>
        </p:txBody>
      </p:sp>
      <p:sp>
        <p:nvSpPr>
          <p:cNvPr id="16389" name="Прямоугольник 5"/>
          <p:cNvSpPr>
            <a:spLocks noChangeArrowheads="1"/>
          </p:cNvSpPr>
          <p:nvPr/>
        </p:nvSpPr>
        <p:spPr bwMode="auto">
          <a:xfrm>
            <a:off x="395288" y="1341438"/>
            <a:ext cx="80645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49263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ru-RU" altLang="ru-RU" sz="2000" i="0">
                <a:solidFill>
                  <a:srgbClr val="000000"/>
                </a:solidFill>
                <a:latin typeface="Cambria" pitchFamily="18" charset="0"/>
              </a:rPr>
              <a:t>Одной из задач по Модернизации региональной системы общего образования является формирование образовательных сетей, разработка и внедрений сетевых программ и проектов для обеспечения доступности и выбора качественного образования.</a:t>
            </a:r>
            <a:endParaRPr lang="ru-RU" altLang="ru-RU" sz="2000" i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539750" y="188913"/>
            <a:ext cx="8208963" cy="632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r>
              <a:rPr lang="ru-RU" altLang="ru-RU" sz="2800" i="0">
                <a:solidFill>
                  <a:srgbClr val="002060"/>
                </a:solidFill>
                <a:latin typeface="Cambria" pitchFamily="18" charset="0"/>
                <a:ea typeface="Segoe UI Symbol" pitchFamily="34" charset="0"/>
                <a:cs typeface="Times New Roman" pitchFamily="18" charset="0"/>
              </a:rPr>
              <a:t>Объект проекта: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2400" i="0">
                <a:latin typeface="Cambria" pitchFamily="18" charset="0"/>
                <a:ea typeface="Segoe UI Symbol" pitchFamily="34" charset="0"/>
                <a:cs typeface="Times New Roman" pitchFamily="18" charset="0"/>
              </a:rPr>
              <a:t>сетевое взаимодействие всех участников образовательного процесса.</a:t>
            </a:r>
          </a:p>
          <a:p>
            <a:pPr algn="ctr" eaLnBrk="1" hangingPunct="1">
              <a:lnSpc>
                <a:spcPct val="115000"/>
              </a:lnSpc>
            </a:pPr>
            <a:endParaRPr lang="ru-RU" altLang="ru-RU" sz="2800" i="0" u="sng">
              <a:solidFill>
                <a:srgbClr val="002060"/>
              </a:solidFill>
              <a:latin typeface="Cambria" pitchFamily="18" charset="0"/>
              <a:ea typeface="Segoe UI Symbol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115000"/>
              </a:lnSpc>
            </a:pPr>
            <a:r>
              <a:rPr lang="ru-RU" altLang="ru-RU" sz="2800" i="0">
                <a:solidFill>
                  <a:srgbClr val="002060"/>
                </a:solidFill>
                <a:latin typeface="Cambria" pitchFamily="18" charset="0"/>
                <a:ea typeface="Segoe UI Symbol" pitchFamily="34" charset="0"/>
                <a:cs typeface="Times New Roman" pitchFamily="18" charset="0"/>
              </a:rPr>
              <a:t>Предмет проекта: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2400" i="0">
                <a:latin typeface="Cambria" pitchFamily="18" charset="0"/>
                <a:ea typeface="Segoe UI Symbol" pitchFamily="34" charset="0"/>
                <a:cs typeface="Times New Roman" pitchFamily="18" charset="0"/>
              </a:rPr>
              <a:t>социально – педагогические  возможности сетевого взаимодействия всех участников образовательного процесса.</a:t>
            </a:r>
          </a:p>
          <a:p>
            <a:pPr algn="ctr" eaLnBrk="1" hangingPunct="1">
              <a:lnSpc>
                <a:spcPct val="115000"/>
              </a:lnSpc>
            </a:pPr>
            <a:r>
              <a:rPr lang="ru-RU" altLang="ru-RU" sz="2800" i="0">
                <a:solidFill>
                  <a:srgbClr val="002060"/>
                </a:solidFill>
                <a:latin typeface="Cambria" pitchFamily="18" charset="0"/>
                <a:ea typeface="Segoe UI Symbol" pitchFamily="34" charset="0"/>
                <a:cs typeface="Times New Roman" pitchFamily="18" charset="0"/>
              </a:rPr>
              <a:t>Гипотеза: </a:t>
            </a:r>
          </a:p>
          <a:p>
            <a:pPr algn="just" eaLnBrk="1" hangingPunct="1">
              <a:lnSpc>
                <a:spcPct val="115000"/>
              </a:lnSpc>
            </a:pPr>
            <a:r>
              <a:rPr lang="ru-RU" altLang="ru-RU" sz="2400" i="0">
                <a:latin typeface="Cambria" pitchFamily="18" charset="0"/>
                <a:ea typeface="Segoe UI Symbol" pitchFamily="34" charset="0"/>
                <a:cs typeface="Times New Roman" pitchFamily="18" charset="0"/>
              </a:rPr>
              <a:t>сетевое взаимодействие всех участников образовательного процесса способствует повышению качества образования, дает новые возможности для самореализации, личностного роста и социализации учащихся.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1"/>
          <p:cNvSpPr>
            <a:spLocks noChangeArrowheads="1"/>
          </p:cNvSpPr>
          <p:nvPr/>
        </p:nvSpPr>
        <p:spPr bwMode="auto">
          <a:xfrm>
            <a:off x="0" y="188913"/>
            <a:ext cx="9144000" cy="642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15000"/>
              </a:lnSpc>
            </a:pPr>
            <a:endParaRPr lang="ru-RU" altLang="ru-RU" sz="2800" u="sng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1" hangingPunct="1">
              <a:lnSpc>
                <a:spcPct val="115000"/>
              </a:lnSpc>
            </a:pPr>
            <a:r>
              <a:rPr lang="ru-RU" altLang="ru-RU" sz="36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</a:p>
          <a:p>
            <a:pPr algn="ctr" eaLnBrk="1" hangingPunct="1">
              <a:lnSpc>
                <a:spcPct val="115000"/>
              </a:lnSpc>
            </a:pPr>
            <a:endParaRPr lang="ru-RU" altLang="ru-RU" sz="2800" u="sng">
              <a:solidFill>
                <a:srgbClr val="00206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altLang="ru-RU" sz="20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Апробация механизмов, методов и форм сетевого взаимодействия между субъектами образовательного процесса.</a:t>
            </a:r>
          </a:p>
          <a:p>
            <a:pPr algn="just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altLang="ru-RU" sz="20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Совершенствование технологического обеспечения и учебно-методического комплекса образовательных программ на основе современных информационно-коммуникационных технологий и требований ФГОС.</a:t>
            </a:r>
          </a:p>
          <a:p>
            <a:pPr algn="just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altLang="ru-RU" sz="20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Расширение возможностей для участия одаренных детей в разных формах научной, проектной, исследовательской и творческой деятельности.</a:t>
            </a:r>
          </a:p>
          <a:p>
            <a:pPr algn="just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altLang="ru-RU" sz="20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Расширение условий для обеспечения доступности качественного образования одаренных детей и детей с ОВЗ.</a:t>
            </a:r>
          </a:p>
          <a:p>
            <a:pPr algn="just" eaLnBrk="1" hangingPunct="1">
              <a:lnSpc>
                <a:spcPct val="115000"/>
              </a:lnSpc>
              <a:buFont typeface="Symbol" pitchFamily="18" charset="2"/>
              <a:buChar char=""/>
            </a:pPr>
            <a:r>
              <a:rPr lang="ru-RU" altLang="ru-RU" sz="2000" i="0">
                <a:solidFill>
                  <a:srgbClr val="00206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Разработка совместных сетевых программ по профильному обучению.</a:t>
            </a:r>
          </a:p>
        </p:txBody>
      </p:sp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539750" y="88900"/>
          <a:ext cx="1295400" cy="159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Clip" r:id="rId3" imgW="1569600" imgH="1935720" progId="">
                  <p:embed/>
                </p:oleObj>
              </mc:Choice>
              <mc:Fallback>
                <p:oleObj name="Clip" r:id="rId3" imgW="1569600" imgH="1935720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88900"/>
                        <a:ext cx="1295400" cy="1598613"/>
                      </a:xfrm>
                      <a:prstGeom prst="rect">
                        <a:avLst/>
                      </a:prstGeom>
                      <a:noFill/>
                      <a:effectLst>
                        <a:outerShdw dist="35921" dir="2700000" algn="ctr" rotWithShape="0">
                          <a:srgbClr val="FFFF00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715375" cy="1285884"/>
          </a:xfrm>
        </p:spPr>
        <p:txBody>
          <a:bodyPr>
            <a:normAutofit fontScale="90000"/>
          </a:bodyPr>
          <a:lstStyle/>
          <a:p>
            <a:pPr algn="ctr" defTabSz="912813" eaLnBrk="1" fontAlgn="auto" hangingPunct="1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5292725" y="3789363"/>
            <a:ext cx="274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b="0" i="0">
                <a:latin typeface="Cambria" pitchFamily="18" charset="0"/>
              </a:rPr>
              <a:t>Кабинет ЦДО №3</a:t>
            </a:r>
          </a:p>
        </p:txBody>
      </p:sp>
      <p:pic>
        <p:nvPicPr>
          <p:cNvPr id="18436" name="Рисунок 7" descr="Каб.ДО№1_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41438"/>
            <a:ext cx="3786187" cy="25796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Рисунок 8" descr="DSC0007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4" r="3636"/>
          <a:stretch>
            <a:fillRect/>
          </a:stretch>
        </p:blipFill>
        <p:spPr bwMode="auto">
          <a:xfrm>
            <a:off x="684213" y="4214813"/>
            <a:ext cx="3786187" cy="264318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Рисунок 8" descr="DSC0269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1" r="21159"/>
          <a:stretch>
            <a:fillRect/>
          </a:stretch>
        </p:blipFill>
        <p:spPr bwMode="auto">
          <a:xfrm>
            <a:off x="4787900" y="4221163"/>
            <a:ext cx="3887788" cy="263683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9" name="Прямоугольник 11"/>
          <p:cNvSpPr>
            <a:spLocks noChangeArrowheads="1"/>
          </p:cNvSpPr>
          <p:nvPr/>
        </p:nvSpPr>
        <p:spPr bwMode="auto">
          <a:xfrm>
            <a:off x="1476375" y="3860800"/>
            <a:ext cx="2008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b="0" i="0">
                <a:latin typeface="Cambria" pitchFamily="18" charset="0"/>
              </a:rPr>
              <a:t>Кабинет ЦДО №2</a:t>
            </a:r>
          </a:p>
        </p:txBody>
      </p:sp>
      <p:sp>
        <p:nvSpPr>
          <p:cNvPr id="18440" name="Прямоугольник 12"/>
          <p:cNvSpPr>
            <a:spLocks noChangeArrowheads="1"/>
          </p:cNvSpPr>
          <p:nvPr/>
        </p:nvSpPr>
        <p:spPr bwMode="auto">
          <a:xfrm>
            <a:off x="4548188" y="2060575"/>
            <a:ext cx="4595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b="0" i="0">
                <a:latin typeface="Cambria" pitchFamily="18" charset="0"/>
              </a:rPr>
              <a:t>Кабинет ЦДО №1 </a:t>
            </a:r>
          </a:p>
          <a:p>
            <a:pPr algn="ctr" eaLnBrk="1" hangingPunct="1"/>
            <a:r>
              <a:rPr lang="ru-RU" altLang="ru-RU" sz="1800" b="0" i="0">
                <a:latin typeface="Cambria" pitchFamily="18" charset="0"/>
              </a:rPr>
              <a:t>для проведения видеоконференций </a:t>
            </a:r>
          </a:p>
          <a:p>
            <a:pPr algn="ctr" eaLnBrk="1" hangingPunct="1"/>
            <a:r>
              <a:rPr lang="ru-RU" altLang="ru-RU" sz="1800" b="0" i="0">
                <a:latin typeface="Cambria" pitchFamily="18" charset="0"/>
              </a:rPr>
              <a:t>и занятий с малокомплектными школами</a:t>
            </a:r>
          </a:p>
        </p:txBody>
      </p:sp>
      <p:sp>
        <p:nvSpPr>
          <p:cNvPr id="18441" name="Прямоугольник 9"/>
          <p:cNvSpPr>
            <a:spLocks noChangeArrowheads="1"/>
          </p:cNvSpPr>
          <p:nvPr/>
        </p:nvSpPr>
        <p:spPr bwMode="auto">
          <a:xfrm>
            <a:off x="395288" y="0"/>
            <a:ext cx="835342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200" i="0">
                <a:solidFill>
                  <a:srgbClr val="C00000"/>
                </a:solidFill>
                <a:latin typeface="Cambria Math" pitchFamily="18" charset="0"/>
              </a:rPr>
              <a:t>Сроки реализации проекта 2014-2019 гг.</a:t>
            </a:r>
          </a:p>
          <a:p>
            <a:pPr algn="ctr" eaLnBrk="1" hangingPunct="1"/>
            <a:r>
              <a:rPr lang="ru-RU" altLang="ru-RU" sz="2000" i="0">
                <a:solidFill>
                  <a:srgbClr val="002060"/>
                </a:solidFill>
                <a:latin typeface="Cambria Math" pitchFamily="18" charset="0"/>
              </a:rPr>
              <a:t>С 2011 года  школа работала в инновационном режиме по проекту «Создание единого информационного пространства для всех участников образовательного процесса</a:t>
            </a:r>
            <a:r>
              <a:rPr lang="ru-RU" altLang="ru-RU" sz="2000" i="0">
                <a:solidFill>
                  <a:srgbClr val="002060"/>
                </a:solidFill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Содержимое 3" descr="DSC01086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44675"/>
            <a:ext cx="4498975" cy="3373438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72819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700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900" dirty="0" smtClean="0">
                <a:solidFill>
                  <a:srgbClr val="002060"/>
                </a:solidFill>
                <a:latin typeface="Cambria" pitchFamily="18" charset="0"/>
              </a:rPr>
              <a:t>Обучение детей-инвалидов </a:t>
            </a:r>
            <a:r>
              <a:rPr lang="ru-RU" sz="2700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  <a:t>В 2013-2014 </a:t>
            </a:r>
            <a:r>
              <a:rPr lang="ru-RU" sz="2200" dirty="0" err="1" smtClean="0">
                <a:solidFill>
                  <a:schemeClr val="tx1"/>
                </a:solidFill>
                <a:latin typeface="Cambria" pitchFamily="18" charset="0"/>
              </a:rPr>
              <a:t>уч</a:t>
            </a:r>
            <a: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  <a:t>. году обучалось 9 детей, </a:t>
            </a:r>
            <a:b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  <a:t>4 - учащиеся базовой школы, </a:t>
            </a:r>
            <a:b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Cambria" pitchFamily="18" charset="0"/>
              </a:rPr>
              <a:t>5- учащимися СОШ №4,5,13,14.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9460" name="Рисунок 4" descr="DSC0108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3" y="3213100"/>
            <a:ext cx="4548187" cy="341153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3" descr="2012-12-11 13.20.3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700213"/>
            <a:ext cx="4745038" cy="3559175"/>
          </a:xfrm>
          <a:ln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31032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900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2900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2900" dirty="0" smtClean="0">
                <a:solidFill>
                  <a:srgbClr val="002060"/>
                </a:solidFill>
                <a:latin typeface="Cambria" pitchFamily="18" charset="0"/>
              </a:rPr>
              <a:t>С сентября 2013 г. системно проводятся консультации по подготовке к ЕГЭ и ГИА-9 по математике для учащихся СОШ №8 и 14.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4" name="Рисунок 4" descr="2013-04-24 11.22.4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924175"/>
            <a:ext cx="4859337" cy="36464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TextBox 5"/>
          <p:cNvSpPr txBox="1">
            <a:spLocks noChangeArrowheads="1"/>
          </p:cNvSpPr>
          <p:nvPr/>
        </p:nvSpPr>
        <p:spPr bwMode="auto">
          <a:xfrm>
            <a:off x="468313" y="5445125"/>
            <a:ext cx="3455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i="0">
                <a:latin typeface="Cambria" pitchFamily="18" charset="0"/>
              </a:rPr>
              <a:t>Фрагменты пробных занятий </a:t>
            </a:r>
          </a:p>
          <a:p>
            <a:pPr algn="ctr" eaLnBrk="1" hangingPunct="1"/>
            <a:r>
              <a:rPr lang="ru-RU" altLang="ru-RU" sz="1800" i="0">
                <a:latin typeface="Cambria" pitchFamily="18" charset="0"/>
              </a:rPr>
              <a:t>по немецкому языку и ИЗО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684213" y="260350"/>
            <a:ext cx="80645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600" i="0">
                <a:latin typeface="Cambria" pitchFamily="18" charset="0"/>
              </a:rPr>
              <a:t>Работа с одарёнными учащимися </a:t>
            </a:r>
          </a:p>
          <a:p>
            <a:pPr algn="ctr" eaLnBrk="1" hangingPunct="1"/>
            <a:r>
              <a:rPr lang="ru-RU" altLang="ru-RU" sz="2600" i="0">
                <a:latin typeface="Cambria" pitchFamily="18" charset="0"/>
              </a:rPr>
              <a:t>в проекте ИУС «Телешкола» </a:t>
            </a:r>
          </a:p>
          <a:p>
            <a:pPr algn="ctr" eaLnBrk="1" hangingPunct="1"/>
            <a:r>
              <a:rPr lang="ru-RU" altLang="ru-RU" sz="2600" i="0">
                <a:latin typeface="Cambria" pitchFamily="18" charset="0"/>
              </a:rPr>
              <a:t>работали 20 педагогов и 47 учащихся</a:t>
            </a: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0" y="1484313"/>
            <a:ext cx="9144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altLang="ru-RU" sz="2000" i="0">
                <a:latin typeface="Cambria" pitchFamily="18" charset="0"/>
              </a:rPr>
              <a:t>Реализация Проекта ИОС «Телешкола» проходила в рамках моделей: </a:t>
            </a:r>
          </a:p>
          <a:p>
            <a:pPr algn="ctr">
              <a:buFontTx/>
              <a:buChar char="•"/>
            </a:pPr>
            <a:r>
              <a:rPr lang="ru-RU" altLang="ru-RU" sz="2000" i="0">
                <a:latin typeface="Cambria" pitchFamily="18" charset="0"/>
              </a:rPr>
              <a:t>Подготовка к ГИА-9 и ЕГЭ (ГИА+ЕГЭ)</a:t>
            </a:r>
          </a:p>
          <a:p>
            <a:pPr algn="ctr">
              <a:buFontTx/>
              <a:buChar char="•"/>
            </a:pPr>
            <a:r>
              <a:rPr lang="ru-RU" altLang="ru-RU" sz="2000" i="0">
                <a:latin typeface="Cambria" pitchFamily="18" charset="0"/>
              </a:rPr>
              <a:t>Базовое образование (БАЗОБР)</a:t>
            </a:r>
          </a:p>
        </p:txBody>
      </p:sp>
      <p:pic>
        <p:nvPicPr>
          <p:cNvPr id="21508" name="Рисунок 7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12239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Снимок экрана 2013-05-03 в 10.22.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2564904"/>
            <a:ext cx="4248472" cy="23897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206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10" name="TextBox 7"/>
          <p:cNvSpPr txBox="1">
            <a:spLocks noChangeArrowheads="1"/>
          </p:cNvSpPr>
          <p:nvPr/>
        </p:nvSpPr>
        <p:spPr bwMode="auto">
          <a:xfrm>
            <a:off x="250825" y="5229225"/>
            <a:ext cx="86423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 i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200" i="0">
                <a:latin typeface="Cambria" pitchFamily="18" charset="0"/>
              </a:rPr>
              <a:t>В настоящий момент педагоги школы работают над созданием собственных дистанционных курсов по предметам под руководством руководителя МЦДО Назаренко С.В.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sz="4400" dirty="0" err="1" smtClean="0">
                <a:solidFill>
                  <a:srgbClr val="002060"/>
                </a:solidFill>
                <a:latin typeface="Cambria" pitchFamily="18" charset="0"/>
              </a:rPr>
              <a:t>Медиатека</a:t>
            </a: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Cambria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Cambria" pitchFamily="18" charset="0"/>
              </a:rPr>
              <a:t>Электронно-образовательные ресурсы по предметам, УМК</a:t>
            </a:r>
            <a:endParaRPr lang="ru-RU" dirty="0">
              <a:solidFill>
                <a:srgbClr val="002060"/>
              </a:solidFill>
              <a:latin typeface="Cambria" pitchFamily="18" charset="0"/>
            </a:endParaRPr>
          </a:p>
        </p:txBody>
      </p:sp>
      <p:pic>
        <p:nvPicPr>
          <p:cNvPr id="22531" name="Рисунок 3" descr="IMG_05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2"/>
          <a:stretch>
            <a:fillRect/>
          </a:stretch>
        </p:blipFill>
        <p:spPr bwMode="auto">
          <a:xfrm>
            <a:off x="4787900" y="2133600"/>
            <a:ext cx="3543300" cy="453548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Рисунок 5" descr="IMG_05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"/>
          <a:stretch>
            <a:fillRect/>
          </a:stretch>
        </p:blipFill>
        <p:spPr bwMode="auto">
          <a:xfrm>
            <a:off x="611188" y="2084388"/>
            <a:ext cx="3579812" cy="4584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5744</TotalTime>
  <Words>715</Words>
  <Application>Microsoft Office PowerPoint</Application>
  <PresentationFormat>Экран (4:3)</PresentationFormat>
  <Paragraphs>104</Paragraphs>
  <Slides>18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Arial</vt:lpstr>
      <vt:lpstr>Lucida Sans Unicode</vt:lpstr>
      <vt:lpstr>Wingdings 3</vt:lpstr>
      <vt:lpstr>Verdana</vt:lpstr>
      <vt:lpstr>Wingdings 2</vt:lpstr>
      <vt:lpstr>Calibri</vt:lpstr>
      <vt:lpstr>Cambria</vt:lpstr>
      <vt:lpstr>Times New Roman</vt:lpstr>
      <vt:lpstr>Segoe UI Symbol</vt:lpstr>
      <vt:lpstr>Symbol</vt:lpstr>
      <vt:lpstr>Cambria Math</vt:lpstr>
      <vt:lpstr>Wingdings</vt:lpstr>
      <vt:lpstr>1_Открытая</vt:lpstr>
      <vt:lpstr>Clip</vt:lpstr>
      <vt:lpstr>   Муниципальное автономное общеобразовательное учреждение – средняя общеобразовательная школа №1 имени  В.И. Фадеева  ст. Калининской     </vt:lpstr>
      <vt:lpstr>Презентация PowerPoint</vt:lpstr>
      <vt:lpstr>Презентация PowerPoint</vt:lpstr>
      <vt:lpstr>Презентация PowerPoint</vt:lpstr>
      <vt:lpstr>  </vt:lpstr>
      <vt:lpstr> Обучение детей-инвалидов  В 2013-2014 уч. году обучалось 9 детей,  4 - учащиеся базовой школы,  5- учащимися СОШ №4,5,13,14. </vt:lpstr>
      <vt:lpstr> С сентября 2013 г. системно проводятся консультации по подготовке к ЕГЭ и ГИА-9 по математике для учащихся СОШ №8 и 14. </vt:lpstr>
      <vt:lpstr>Презентация PowerPoint</vt:lpstr>
      <vt:lpstr> Медиатека Электронно-образовательные ресурсы по предметам, УМК</vt:lpstr>
      <vt:lpstr>Презентация PowerPoint</vt:lpstr>
      <vt:lpstr>Презентация PowerPoint</vt:lpstr>
      <vt:lpstr>Презентация PowerPoint</vt:lpstr>
      <vt:lpstr>Презентация PowerPoint</vt:lpstr>
      <vt:lpstr>Прошли курсовую переподготовку в ККИДППО 26 педагогов </vt:lpstr>
      <vt:lpstr>Презентация PowerPoint</vt:lpstr>
      <vt:lpstr>Презентация PowerPoint</vt:lpstr>
      <vt:lpstr>Презентация PowerPoint</vt:lpstr>
      <vt:lpstr>Ожидаемые результаты проекта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Скрынников</dc:creator>
  <cp:lastModifiedBy>pc</cp:lastModifiedBy>
  <cp:revision>365</cp:revision>
  <dcterms:created xsi:type="dcterms:W3CDTF">2007-08-21T06:48:35Z</dcterms:created>
  <dcterms:modified xsi:type="dcterms:W3CDTF">2015-03-22T17:56:00Z</dcterms:modified>
</cp:coreProperties>
</file>